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788" r:id="rId5"/>
    <p:sldId id="816" r:id="rId6"/>
    <p:sldId id="817" r:id="rId7"/>
    <p:sldId id="818" r:id="rId8"/>
    <p:sldId id="819" r:id="rId9"/>
    <p:sldId id="820" r:id="rId10"/>
    <p:sldId id="821" r:id="rId11"/>
    <p:sldId id="829" r:id="rId12"/>
    <p:sldId id="835" r:id="rId13"/>
    <p:sldId id="836" r:id="rId14"/>
    <p:sldId id="822" r:id="rId15"/>
    <p:sldId id="823" r:id="rId16"/>
    <p:sldId id="825" r:id="rId17"/>
    <p:sldId id="830" r:id="rId18"/>
    <p:sldId id="832" r:id="rId19"/>
    <p:sldId id="833" r:id="rId20"/>
    <p:sldId id="834" r:id="rId21"/>
    <p:sldId id="824" r:id="rId22"/>
    <p:sldId id="826" r:id="rId23"/>
    <p:sldId id="827" r:id="rId24"/>
    <p:sldId id="842" r:id="rId25"/>
    <p:sldId id="841" r:id="rId26"/>
    <p:sldId id="838" r:id="rId27"/>
    <p:sldId id="839" r:id="rId28"/>
    <p:sldId id="840" r:id="rId29"/>
    <p:sldId id="683" r:id="rId30"/>
  </p:sldIdLst>
  <p:sldSz cx="12190095" cy="6859270"/>
  <p:notesSz cx="6668770" cy="9926320"/>
  <p:custDataLst>
    <p:tags r:id="rId34"/>
  </p:custDataLst>
  <p:defaultTextStyle>
    <a:defPPr>
      <a:defRPr lang="zh-CN"/>
    </a:defPPr>
    <a:lvl1pPr algn="l" defTabSz="1087120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542925" indent="-15875" algn="l" defTabSz="1087120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087755" indent="-34925" algn="l" defTabSz="1087120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630680" indent="-52705" algn="l" defTabSz="1087120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174875" indent="-71755" algn="l" defTabSz="1087120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2020"/>
    <a:srgbClr val="368AB4"/>
    <a:srgbClr val="A168C0"/>
    <a:srgbClr val="E28304"/>
    <a:srgbClr val="BF2E23"/>
    <a:srgbClr val="E2AC00"/>
    <a:srgbClr val="B9D4FF"/>
    <a:srgbClr val="C9E2EF"/>
    <a:srgbClr val="D5D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5" autoAdjust="0"/>
    <p:restoredTop sz="72033" autoAdjust="0"/>
  </p:normalViewPr>
  <p:slideViewPr>
    <p:cSldViewPr>
      <p:cViewPr varScale="1">
        <p:scale>
          <a:sx n="52" d="100"/>
          <a:sy n="52" d="100"/>
        </p:scale>
        <p:origin x="1530" y="48"/>
      </p:cViewPr>
      <p:guideLst>
        <p:guide orient="horz" pos="2160"/>
        <p:guide pos="382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l" defTabSz="815975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r" defTabSz="815975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0C3A6B0-5D57-4D84-9807-DD13F365EB9E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9" tIns="47414" rIns="94829" bIns="4741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4829" tIns="47414" rIns="94829" bIns="4741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>
            <a:lvl1pPr algn="l" defTabSz="815975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>
            <a:lvl1pPr algn="r" defTabSz="815975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30DF973-DCA0-4DB0-92C3-E684E721AA6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23875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49655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76705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10058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628900" algn="l" defTabSz="10515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154680" algn="l" defTabSz="10515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681095" algn="l" defTabSz="10515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206875" algn="l" defTabSz="10515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/>
          </a:bodyPr>
          <a:lstStyle/>
          <a:p>
            <a:endParaRPr lang="zh-CN" altLang="en-US" dirty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defTabSz="815975"/>
            <a:fld id="{C48F3758-CB2D-4415-85E2-1D229A26CC72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Quectel VI\移远通信视觉识别系统规范手册\2015CIS\Quectel logo.png"/>
          <p:cNvPicPr>
            <a:picLocks noChangeAspect="1" noChangeArrowheads="1"/>
          </p:cNvPicPr>
          <p:nvPr userDrawn="1"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8952726" y="572274"/>
            <a:ext cx="2778094" cy="463492"/>
          </a:xfrm>
          <a:prstGeom prst="rect">
            <a:avLst/>
          </a:prstGeom>
          <a:noFill/>
        </p:spPr>
      </p:pic>
      <p:pic>
        <p:nvPicPr>
          <p:cNvPr id="7" name="Picture 24"/>
          <p:cNvPicPr>
            <a:picLocks noChangeAspect="1" noChangeArrowheads="1"/>
          </p:cNvPicPr>
          <p:nvPr userDrawn="1"/>
        </p:nvPicPr>
        <p:blipFill>
          <a:blip r:embed="rId3"/>
          <a:srcRect l="15816"/>
          <a:stretch>
            <a:fillRect/>
          </a:stretch>
        </p:blipFill>
        <p:spPr bwMode="auto">
          <a:xfrm>
            <a:off x="0" y="847725"/>
            <a:ext cx="7067550" cy="536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F:\Quectel 素材\SF购买图片\hellorf_232395478.jpg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</p:spPr>
      </p:pic>
      <p:sp>
        <p:nvSpPr>
          <p:cNvPr id="6" name="Text Box 52"/>
          <p:cNvSpPr txBox="1">
            <a:spLocks noChangeArrowheads="1"/>
          </p:cNvSpPr>
          <p:nvPr userDrawn="1"/>
        </p:nvSpPr>
        <p:spPr bwMode="auto">
          <a:xfrm>
            <a:off x="8062913" y="6383338"/>
            <a:ext cx="3789362" cy="285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8712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zh-CN" sz="1100" dirty="0">
              <a:solidFill>
                <a:srgbClr val="FFFFFF"/>
              </a:solidFill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1100" dirty="0">
                <a:solidFill>
                  <a:schemeClr val="bg1"/>
                </a:solidFill>
              </a:rPr>
              <a:t>© </a:t>
            </a:r>
            <a:r>
              <a:rPr lang="en-US" altLang="zh-CN" sz="1100" b="1" dirty="0">
                <a:solidFill>
                  <a:schemeClr val="bg1"/>
                </a:solidFill>
                <a:cs typeface="Arial" panose="020B0604020202020204" pitchFamily="34" charset="0"/>
              </a:rPr>
              <a:t>Quectel Wireless Solutions Co., Ltd.  </a:t>
            </a:r>
            <a:r>
              <a:rPr lang="en-US" altLang="zh-CN" sz="1100" dirty="0">
                <a:solidFill>
                  <a:schemeClr val="bg1"/>
                </a:solidFill>
              </a:rPr>
              <a:t>All rights reserved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02941" y="3352393"/>
            <a:ext cx="9086777" cy="434591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buNone/>
              <a:defRPr sz="21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单击此处编辑母版副标题样式</a:t>
            </a:r>
            <a:endParaRPr lang="en-US" altLang="zh-CN" dirty="0"/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23024" y="2470389"/>
            <a:ext cx="9377214" cy="487099"/>
          </a:xfrm>
          <a:prstGeom prst="rect">
            <a:avLst/>
          </a:prstGeom>
        </p:spPr>
        <p:txBody>
          <a:bodyPr/>
          <a:lstStyle>
            <a:lvl1pPr algn="r">
              <a:defRPr sz="4100" b="1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7168259" y="4713949"/>
            <a:ext cx="4338673" cy="285367"/>
          </a:xfrm>
          <a:prstGeom prst="rect">
            <a:avLst/>
          </a:prstGeom>
        </p:spPr>
        <p:txBody>
          <a:bodyPr anchor="ctr"/>
          <a:lstStyle>
            <a:lvl1pPr marL="414655" marR="0" indent="-414655" algn="r" defTabSz="105156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168207" y="5075312"/>
            <a:ext cx="4338651" cy="280713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3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 hasCustomPrompt="1"/>
          </p:nvPr>
        </p:nvSpPr>
        <p:spPr>
          <a:xfrm>
            <a:off x="436056" y="500836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0"/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36057" y="987124"/>
            <a:ext cx="11318300" cy="5234292"/>
          </a:xfrm>
          <a:prstGeom prst="rect">
            <a:avLst/>
          </a:prstGeom>
        </p:spPr>
        <p:txBody>
          <a:bodyPr/>
          <a:lstStyle>
            <a:lvl1pPr marL="414020" indent="-414020">
              <a:spcBef>
                <a:spcPts val="620"/>
              </a:spcBef>
              <a:buNone/>
              <a:defRPr sz="21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1775" indent="-227965">
              <a:spcBef>
                <a:spcPts val="620"/>
              </a:spcBef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  <a:defRPr sz="21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47040" indent="-215265">
              <a:spcBef>
                <a:spcPts val="515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▪"/>
              <a:defRPr sz="17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62305" indent="-215265">
              <a:spcBef>
                <a:spcPts val="515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▪"/>
              <a:defRPr sz="17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82015" indent="-215265">
              <a:spcBef>
                <a:spcPts val="515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▪"/>
              <a:defRPr sz="17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D:\Quectel VI\PPT 设计\2013\2013公司介绍 更新版\contents 小.jpg"/>
          <p:cNvPicPr>
            <a:picLocks noChangeAspect="1" noChangeArrowheads="1"/>
          </p:cNvPicPr>
          <p:nvPr userDrawn="1"/>
        </p:nvPicPr>
        <p:blipFill>
          <a:blip r:embed="rId2"/>
          <a:srcRect t="11256"/>
          <a:stretch>
            <a:fillRect/>
          </a:stretch>
        </p:blipFill>
        <p:spPr bwMode="auto">
          <a:xfrm>
            <a:off x="0" y="688975"/>
            <a:ext cx="12188825" cy="5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0942"/>
          <a:stretch>
            <a:fillRect/>
          </a:stretch>
        </p:blipFill>
        <p:spPr bwMode="auto">
          <a:xfrm rot="10800000">
            <a:off x="5546678" y="1570771"/>
            <a:ext cx="6643734" cy="52871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 userDrawn="1"/>
        </p:nvSpPr>
        <p:spPr>
          <a:xfrm>
            <a:off x="7452528" y="2072472"/>
            <a:ext cx="42148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Build a Smarter World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572274"/>
            <a:ext cx="523042" cy="13573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lIns="108850" tIns="54425" rIns="108850" bIns="54425"/>
          <a:lstStyle/>
          <a:p>
            <a:fld id="{5BCC034D-EBCE-4F62-BFE4-11C4A5C35F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08850" tIns="54425" rIns="108850" bIns="5442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08850" tIns="54425" rIns="108850" bIns="54425"/>
          <a:lstStyle/>
          <a:p>
            <a:fld id="{9EF9E182-CB14-4478-AC1E-74B85D61B8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 hasCustomPrompt="1"/>
          </p:nvPr>
        </p:nvSpPr>
        <p:spPr>
          <a:xfrm>
            <a:off x="436056" y="219430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 hasCustomPrompt="1"/>
          </p:nvPr>
        </p:nvSpPr>
        <p:spPr>
          <a:xfrm>
            <a:off x="436056" y="219430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8"/>
          <p:cNvSpPr>
            <a:spLocks noGrp="1"/>
          </p:cNvSpPr>
          <p:nvPr>
            <p:ph type="body" idx="1"/>
          </p:nvPr>
        </p:nvSpPr>
        <p:spPr bwMode="auto">
          <a:xfrm>
            <a:off x="436563" y="985838"/>
            <a:ext cx="11317287" cy="5237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anchor="t" anchorCtr="0" compatLnSpc="1"/>
          <a:lstStyle/>
          <a:p>
            <a:pPr lvl="0"/>
            <a:r>
              <a:rPr lang="de-DE" altLang="zh-CN" dirty="0"/>
              <a:t>Textmasterformate durch Klicken bearbeiten</a:t>
            </a:r>
            <a:endParaRPr lang="de-DE" altLang="zh-CN" dirty="0"/>
          </a:p>
          <a:p>
            <a:pPr lvl="1"/>
            <a:r>
              <a:rPr lang="de-DE" altLang="zh-CN" dirty="0"/>
              <a:t>Zweite Ebene</a:t>
            </a:r>
            <a:endParaRPr lang="de-DE" altLang="zh-CN" dirty="0"/>
          </a:p>
          <a:p>
            <a:pPr lvl="2"/>
            <a:r>
              <a:rPr lang="de-DE" altLang="zh-CN" dirty="0"/>
              <a:t>Dritte Ebene</a:t>
            </a:r>
            <a:endParaRPr lang="de-DE" altLang="zh-CN" dirty="0"/>
          </a:p>
          <a:p>
            <a:pPr lvl="3"/>
            <a:r>
              <a:rPr lang="de-DE" altLang="zh-CN" dirty="0"/>
              <a:t>Vierte Ebene</a:t>
            </a:r>
            <a:endParaRPr lang="de-DE" altLang="zh-CN" dirty="0"/>
          </a:p>
          <a:p>
            <a:pPr lvl="4"/>
            <a:r>
              <a:rPr lang="de-DE" altLang="zh-CN" dirty="0"/>
              <a:t>Fünfte Ebene</a:t>
            </a:r>
            <a:endParaRPr lang="de-DE" altLang="zh-CN" dirty="0"/>
          </a:p>
        </p:txBody>
      </p:sp>
      <p:pic>
        <p:nvPicPr>
          <p:cNvPr id="1027" name="Picture 5" descr="C:\Documents and Settings\Administrator\桌面\LOGO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882188" y="500063"/>
            <a:ext cx="192563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标题占位符 20"/>
          <p:cNvSpPr>
            <a:spLocks noGrp="1"/>
          </p:cNvSpPr>
          <p:nvPr>
            <p:ph type="title"/>
          </p:nvPr>
        </p:nvSpPr>
        <p:spPr bwMode="auto">
          <a:xfrm>
            <a:off x="344488" y="642938"/>
            <a:ext cx="11153775" cy="279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anchor="ctr" anchorCtr="0" compatLnSpc="1"/>
          <a:lstStyle/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  <p:sp>
        <p:nvSpPr>
          <p:cNvPr id="7" name="TextBox 5"/>
          <p:cNvSpPr txBox="1"/>
          <p:nvPr/>
        </p:nvSpPr>
        <p:spPr>
          <a:xfrm>
            <a:off x="406400" y="6460490"/>
            <a:ext cx="33204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1087120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42925" indent="-15875" algn="l" defTabSz="1087120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087755" indent="-34925" algn="l" defTabSz="1087120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30680" indent="-52705" algn="l" defTabSz="1087120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174875" indent="-71755" algn="l" defTabSz="1087120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10871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Smart Speaker | @ Quectel | Sept., 2018 | Page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Verdana" panose="020B0604030504040204" pitchFamily="34" charset="0"/>
              <a:ea typeface="黑体" panose="02010609060101010101" pitchFamily="49" charset="-122"/>
            </a:endParaRPr>
          </a:p>
          <a:p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灯片编号占位符 5"/>
          <p:cNvSpPr>
            <a:spLocks noGrp="1"/>
          </p:cNvSpPr>
          <p:nvPr/>
        </p:nvSpPr>
        <p:spPr>
          <a:xfrm>
            <a:off x="2709659" y="6443262"/>
            <a:ext cx="737616" cy="365210"/>
          </a:xfrm>
          <a:prstGeom prst="rect">
            <a:avLst/>
          </a:prstGeom>
        </p:spPr>
        <p:txBody>
          <a:bodyPr lIns="121917" tIns="60958" rIns="121917" bIns="60958"/>
          <a:lstStyle>
            <a:defPPr>
              <a:defRPr lang="zh-CN"/>
            </a:defPPr>
            <a:lvl1pPr algn="l" defTabSz="108712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42925" indent="-15875" algn="l" defTabSz="1087120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087755" indent="-34925" algn="l" defTabSz="1087120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30680" indent="-52705" algn="l" defTabSz="1087120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174875" indent="-71755" algn="l" defTabSz="1087120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0C913308-F349-4B6D-A68A-DD1791B4A57B}" type="slidenum">
              <a:rPr lang="zh-CN" altLang="en-US" sz="1000" smtClean="0">
                <a:solidFill>
                  <a:schemeClr val="bg1">
                    <a:lumMod val="65000"/>
                  </a:schemeClr>
                </a:solidFill>
              </a:rPr>
            </a:fld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defTabSz="1087120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rgbClr val="595959"/>
          </a:solidFill>
          <a:latin typeface="Verdana" panose="020B0604030504040204" pitchFamily="34" charset="0"/>
          <a:ea typeface="+mj-ea"/>
          <a:cs typeface="+mj-cs"/>
        </a:defRPr>
      </a:lvl1pPr>
      <a:lvl2pPr algn="l" defTabSz="1087120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defTabSz="1087120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defTabSz="1087120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defTabSz="1087120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25780" algn="l" defTabSz="1087755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51560" algn="l" defTabSz="1087755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77340" algn="l" defTabSz="1087755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103120" algn="l" defTabSz="1087755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09575" indent="-409575" algn="l" defTabSz="1087120" rtl="0" eaLnBrk="0" fontAlgn="base" hangingPunct="0">
        <a:spcBef>
          <a:spcPts val="615"/>
        </a:spcBef>
        <a:spcAft>
          <a:spcPct val="0"/>
        </a:spcAft>
        <a:buFont typeface="Arial" panose="020B0604020202020204" pitchFamily="34" charset="0"/>
        <a:buChar char="•"/>
        <a:defRPr sz="3700" kern="1200">
          <a:solidFill>
            <a:srgbClr val="5959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7330" indent="-224155" algn="l" defTabSz="1087120" rtl="0" eaLnBrk="0" fontAlgn="base" hangingPunct="0">
        <a:spcBef>
          <a:spcPts val="615"/>
        </a:spcBef>
        <a:spcAft>
          <a:spcPct val="0"/>
        </a:spcAft>
        <a:buClr>
          <a:srgbClr val="FF0000"/>
        </a:buClr>
        <a:buSzPct val="120000"/>
        <a:buFont typeface="Arial" panose="020B0604020202020204" pitchFamily="34" charset="0"/>
        <a:buChar char="▪"/>
        <a:defRPr sz="3200" kern="1200">
          <a:solidFill>
            <a:srgbClr val="5959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43230" indent="-211455" algn="l" defTabSz="1087120" rtl="0" eaLnBrk="0" fontAlgn="base" hangingPunct="0">
        <a:spcBef>
          <a:spcPts val="515"/>
        </a:spcBef>
        <a:spcAft>
          <a:spcPct val="0"/>
        </a:spcAft>
        <a:buClr>
          <a:srgbClr val="7F7F7F"/>
        </a:buClr>
        <a:buSzPct val="120000"/>
        <a:buFont typeface="Arial" panose="020B0604020202020204" pitchFamily="34" charset="0"/>
        <a:buChar char="▪"/>
        <a:defRPr sz="1700" kern="1200">
          <a:solidFill>
            <a:srgbClr val="5959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59130" indent="-211455" algn="l" defTabSz="1087120" rtl="0" eaLnBrk="0" fontAlgn="base" hangingPunct="0">
        <a:spcBef>
          <a:spcPts val="515"/>
        </a:spcBef>
        <a:spcAft>
          <a:spcPct val="0"/>
        </a:spcAft>
        <a:buClr>
          <a:srgbClr val="7F7F7F"/>
        </a:buClr>
        <a:buSzPct val="120000"/>
        <a:buFont typeface="Arial" panose="020B0604020202020204" pitchFamily="34" charset="0"/>
        <a:buChar char="▪"/>
        <a:defRPr sz="1700" kern="1200">
          <a:solidFill>
            <a:srgbClr val="5959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79475" indent="-211455" algn="l" defTabSz="1087120" rtl="0" eaLnBrk="0" fontAlgn="base" hangingPunct="0">
        <a:spcBef>
          <a:spcPts val="515"/>
        </a:spcBef>
        <a:spcAft>
          <a:spcPct val="0"/>
        </a:spcAft>
        <a:buClr>
          <a:srgbClr val="7F7F7F"/>
        </a:buClr>
        <a:buSzPct val="120000"/>
        <a:buFont typeface="Arial" panose="020B0604020202020204" pitchFamily="34" charset="0"/>
        <a:buChar char="▪"/>
        <a:defRPr sz="1700" kern="1200">
          <a:solidFill>
            <a:srgbClr val="59595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56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jpe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同侧圆角矩形 7"/>
          <p:cNvSpPr/>
          <p:nvPr/>
        </p:nvSpPr>
        <p:spPr>
          <a:xfrm>
            <a:off x="4523570" y="1572406"/>
            <a:ext cx="8358246" cy="3000396"/>
          </a:xfrm>
          <a:prstGeom prst="round2SameRect">
            <a:avLst/>
          </a:prstGeom>
          <a:solidFill>
            <a:srgbClr val="C00000">
              <a:alpha val="72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2523306" y="4066773"/>
            <a:ext cx="9086777" cy="426720"/>
          </a:xfrm>
        </p:spPr>
        <p:txBody>
          <a:bodyPr/>
          <a:lstStyle/>
          <a:p>
            <a:r>
              <a:rPr lang="zh-CN" altLang="zh-CN" dirty="0">
                <a:solidFill>
                  <a:schemeClr val="bg1"/>
                </a:solidFill>
              </a:rPr>
              <a:t>何鹏飞              </a:t>
            </a:r>
            <a:r>
              <a:rPr lang="en-US" altLang="zh-CN" dirty="0">
                <a:solidFill>
                  <a:schemeClr val="bg1"/>
                </a:solidFill>
              </a:rPr>
              <a:t>2019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3"/>
          <p:cNvSpPr>
            <a:spLocks noGrp="1"/>
          </p:cNvSpPr>
          <p:nvPr>
            <p:ph type="ctrTitle"/>
          </p:nvPr>
        </p:nvSpPr>
        <p:spPr>
          <a:xfrm>
            <a:off x="4000500" y="2273300"/>
            <a:ext cx="8639175" cy="1728470"/>
          </a:xfrm>
        </p:spPr>
        <p:txBody>
          <a:bodyPr/>
          <a:lstStyle>
            <a:lvl1pPr algn="r" defTabSz="1087120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defTabSz="108712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8712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8712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8712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525780" algn="l" defTabSz="1087755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051560" algn="l" defTabSz="1087755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577340" algn="l" defTabSz="1087755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103120" algn="l" defTabSz="1087755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46150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CN" sz="6000" dirty="0">
                <a:solidFill>
                  <a:schemeClr val="bg1"/>
                </a:solidFill>
              </a:rPr>
              <a:t> </a:t>
            </a:r>
            <a:r>
              <a:rPr lang="zh-CN" altLang="en-US" sz="6000" dirty="0">
                <a:solidFill>
                  <a:schemeClr val="bg1"/>
                </a:solidFill>
              </a:rPr>
              <a:t>智慧城市中物联网应用产品集锦</a:t>
            </a:r>
            <a:br>
              <a:rPr lang="en-US" altLang="zh-CN" sz="6000" dirty="0">
                <a:solidFill>
                  <a:schemeClr val="bg1"/>
                </a:solidFill>
              </a:rPr>
            </a:br>
            <a:endParaRPr lang="en-US" altLang="zh-CN" sz="3200" b="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1026" name="Picture 2" descr="C:\Documents and Settings\Administrator\桌面\logo 透明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1604" y="429398"/>
            <a:ext cx="3178175" cy="6710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公共设施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地下管线监测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6253635" cy="35394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产品：液位计，温湿度传感器，</a:t>
            </a:r>
            <a:endParaRPr lang="en-US" altLang="zh-CN" sz="2800" b="1" dirty="0"/>
          </a:p>
          <a:p>
            <a:r>
              <a:rPr lang="en-US" altLang="zh-CN" sz="2800" b="1" dirty="0"/>
              <a:t>    </a:t>
            </a:r>
            <a:r>
              <a:rPr lang="zh-CN" altLang="en-US" sz="2800" b="1" dirty="0"/>
              <a:t>氧气探测器，甲烷探测器，</a:t>
            </a:r>
            <a:endParaRPr lang="en-US" altLang="zh-CN" sz="2800" b="1" dirty="0"/>
          </a:p>
          <a:p>
            <a:r>
              <a:rPr lang="en-US" altLang="zh-CN" sz="2800" b="1" dirty="0"/>
              <a:t>    </a:t>
            </a:r>
            <a:r>
              <a:rPr lang="zh-CN" altLang="en-US" sz="2800" b="1" dirty="0"/>
              <a:t>硫化氢探测器等监测设备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功能说明：对综合管廊环境中有毒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有害气体浓度、可燃气体浓度、环境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温湿度、集水坑水位等数据进行实时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监测、告警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适应范围：城市地下管廊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7170" name="Picture 2" descr="http://www.starwsn.com/uploads/180528/1-1P52Q45243A7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693" y="1519701"/>
            <a:ext cx="456247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公共设施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桥梁监测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7744428" cy="310854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产品：压差式静力水准仪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解决问题：对地面沉降，桥梁挠度等进行监测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功能说明：用于路面非均匀沉降和剖面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非线性沉降、大坝沉降、桥梁挠度、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边坡稳定性、建筑沉降等各类工程的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精密测量与报警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适应范围：桥梁，大坝，边坡，大楼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6146" name="Picture 2" descr="http://www.kingmach.cn/attachment/product/38/181018144422104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2569218"/>
            <a:ext cx="5143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安全防范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烟雾报警器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9187130" cy="39703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产品：烟感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解决问题：起火后本地报警并立即上报至火警相关部门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功能说明：独立式光电感烟火灾探测报警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适应范围：家庭及</a:t>
            </a:r>
            <a:r>
              <a:rPr lang="zh-CN" altLang="en-US" sz="2800" b="1" dirty="0"/>
              <a:t>小学校或幼儿园、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小医院、小商店、小餐饮场所、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小旅馆、小歌舞娱乐场所、小网吧、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小美容洗浴场所、小生产加工企业等 </a:t>
            </a:r>
            <a:endParaRPr lang="en-US" altLang="zh-CN" sz="2800" b="1" dirty="0"/>
          </a:p>
          <a:p>
            <a:r>
              <a:rPr lang="en-US" altLang="zh-CN" sz="2800" b="1" dirty="0"/>
              <a:t>  </a:t>
            </a:r>
            <a:r>
              <a:rPr lang="zh-CN" altLang="en-US" sz="2800" b="1" dirty="0"/>
              <a:t>“九小”场所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0359" y="2348177"/>
            <a:ext cx="3923809" cy="4361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安全防范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燃气报警器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6662401" cy="267765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产品：家用燃气泄漏报警器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解决问题：及时发现燃气泄漏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功能说明：检测到可燃气体超过标准后</a:t>
            </a:r>
            <a:endParaRPr lang="en-US" altLang="zh-CN" sz="2800" b="1" dirty="0"/>
          </a:p>
          <a:p>
            <a:r>
              <a:rPr lang="en-US" altLang="zh-CN" sz="2800" b="1" dirty="0"/>
              <a:t>    </a:t>
            </a:r>
            <a:r>
              <a:rPr lang="zh-CN" altLang="en-US" sz="2800" b="1" dirty="0"/>
              <a:t>本地报警并自动向主管部门报告。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适应范围：所有可能发生可燃气体泄漏</a:t>
            </a:r>
            <a:endParaRPr lang="en-US" altLang="zh-CN" sz="2800" b="1" dirty="0">
              <a:sym typeface="+mn-ea"/>
            </a:endParaRPr>
          </a:p>
          <a:p>
            <a:pPr algn="l"/>
            <a:r>
              <a:rPr lang="en-US" altLang="zh-CN" sz="2800" b="1" dirty="0">
                <a:sym typeface="+mn-ea"/>
              </a:rPr>
              <a:t>                      </a:t>
            </a:r>
            <a:r>
              <a:rPr lang="zh-CN" altLang="en-US" sz="2800" b="1" dirty="0">
                <a:sym typeface="+mn-ea"/>
              </a:rPr>
              <a:t>的场合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2751" y="2277666"/>
            <a:ext cx="386666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安全防范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电瓶车跟踪器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9365064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产品：电瓶车摩托车跟踪器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解决问题：电瓶车摩托车防盗与找回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功能说明：越界报警 </a:t>
            </a:r>
            <a:r>
              <a:rPr lang="en-US" altLang="zh-CN" sz="2800" b="1" dirty="0"/>
              <a:t>( </a:t>
            </a:r>
            <a:r>
              <a:rPr lang="zh-CN" altLang="en-US" sz="2800" b="1" dirty="0"/>
              <a:t>电子围栏 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，车辆超速报警，定位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适应范围：所有电瓶车摩托车等车辆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9382" y="3001728"/>
            <a:ext cx="3323677" cy="3357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安全防范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枪支定位器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11027378" cy="310854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产品：枪支定位器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解决问题：对公安保卫等单位的枪支做定位与管理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功能说明：定位，管理等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适应范围：公安，银行护卫等 </a:t>
            </a:r>
            <a:endParaRPr lang="en-US" altLang="zh-CN" sz="2800" b="1" dirty="0"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其它说明：长枪的定位器是安装在枪托中，短枪的定位器是安装</a:t>
            </a:r>
            <a:endParaRPr lang="en-US" altLang="zh-CN" sz="2800" b="1" dirty="0">
              <a:sym typeface="+mn-ea"/>
            </a:endParaRPr>
          </a:p>
          <a:p>
            <a:pPr algn="l"/>
            <a:r>
              <a:rPr lang="en-US" altLang="zh-CN" sz="2800" b="1" dirty="0">
                <a:sym typeface="+mn-ea"/>
              </a:rPr>
              <a:t>                      </a:t>
            </a:r>
            <a:r>
              <a:rPr lang="zh-CN" altLang="en-US" sz="2800" b="1" dirty="0">
                <a:sym typeface="+mn-ea"/>
              </a:rPr>
              <a:t>在枪套中；根据使用单位要求，部分产品是使用专网的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232519">
            <a:off x="6142848" y="2366171"/>
            <a:ext cx="5495238" cy="3847619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安全防范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车辆跟踪器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9908482" cy="224676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产品：车辆跟踪器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解决问题：对车辆进行定位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功能说明：电子围栏，定位等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</a:t>
            </a:r>
            <a:r>
              <a:rPr lang="zh-CN" altLang="en-US" sz="2800" b="1" dirty="0"/>
              <a:t>客货车，渣土车及各种特种车辆进行定位和管理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hzsafer.com/Uploads/image/2017-04/59014ffcb4fb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871" y="2757312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安全防范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电梯监测终端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10990509" cy="267765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产品：电梯监测终端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解决问题：监测电梯运行状态，防范故障并在出现险情时及时处理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功能说明：电梯的基本信息、维保记录、安全常识、投诉举报</a:t>
            </a:r>
            <a:endParaRPr lang="en-US" altLang="zh-CN" sz="2800" b="1" dirty="0"/>
          </a:p>
          <a:p>
            <a:r>
              <a:rPr lang="en-US" altLang="zh-CN" sz="2800" b="1" dirty="0"/>
              <a:t>                      </a:t>
            </a:r>
            <a:r>
              <a:rPr lang="zh-CN" altLang="en-US" sz="2800" b="1" dirty="0"/>
              <a:t>、应急救援等方面的管理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适应范围：所有客货电梯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安全防范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森林防火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7744428" cy="35394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产品：热成像重载云台摄像机，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解决问题：森林防火，减少人力成本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功能说明：配合森林防火指挥平台，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可实现林火预警、火情锁定、火点定位、蔓延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分析、扑火指挥、灾损评估、林业资源管理、</a:t>
            </a:r>
            <a:endParaRPr lang="en-US" altLang="zh-CN" sz="2800" b="1" dirty="0"/>
          </a:p>
          <a:p>
            <a:r>
              <a:rPr lang="en-US" altLang="zh-CN" sz="2800" b="1" dirty="0"/>
              <a:t>   2D/3D</a:t>
            </a:r>
            <a:r>
              <a:rPr lang="zh-CN" altLang="en-US" sz="2800" b="1" dirty="0"/>
              <a:t>地图等功能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适应范围：山林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171" y="2616501"/>
            <a:ext cx="3417846" cy="35394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其它应用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智能抄表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5580374" cy="224676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产品：智能电表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水表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气表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解决问题：节省人力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功能说明：远程抄表与控制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适应范围：水电燃气等公共事业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pic>
        <p:nvPicPr>
          <p:cNvPr id="3076" name="Picture 4" descr="http://www.ytsanchuan.com/upload/180703105158cZLS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99" y="2874186"/>
            <a:ext cx="2592288" cy="37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-1æ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54" y="969684"/>
            <a:ext cx="3238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xldz.com/data/upload/image/201612/1098d5ca983dd96b8e50ae6a0845cdb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32" y="3403898"/>
            <a:ext cx="2350199" cy="31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公共设施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智慧路灯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 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375" y="780415"/>
            <a:ext cx="6714490" cy="57448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6245" y="1411605"/>
            <a:ext cx="5173345" cy="4831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/>
              <a:t>产品：智慧路灯</a:t>
            </a:r>
            <a:endParaRPr lang="zh-CN" altLang="en-US" sz="2800" b="1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/>
              <a:t>解决问题：不少城市存在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着由路灯杆、电力杆(塔)、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监控杆、交通指示牌、广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告牌基础设施管理分散、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功能单一引发的杆塔林立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的问题</a:t>
            </a:r>
            <a:endParaRPr lang="zh-CN" altLang="en-US" sz="2800" b="1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/>
              <a:t>集成功能：通信基站、路灯、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环境监测、公安视频监控、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LED广告、充电桩、WiFi</a:t>
            </a:r>
            <a:endParaRPr lang="zh-CN" altLang="en-US" sz="2800" b="1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>
                <a:sym typeface="+mn-ea"/>
              </a:rPr>
              <a:t>适应范围：中心城区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其它应用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电瓶车充电桩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11711861" cy="224676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产品：共享插座、电瓶车充电桩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解决问题：防止小区及单位为给电瓶车充电，乱拉电线导致的安全风险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功能说明：按时收费（扫码或刷卡支付后给电瓶车充电）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适应范围：小区及各类企事业单位</a:t>
            </a:r>
            <a:endParaRPr lang="en-US" altLang="zh-CN" sz="2800" b="1" dirty="0"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其它说明：也可用于插电汽车慢充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4098" name="Picture 2" descr="http://www.ppstec.com/images/pc/i_banner_produc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75" y="3746569"/>
            <a:ext cx="6076910" cy="27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ppstec.com/images/pc/p_scene_img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504" y="3089450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其它应用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老人卡（跟踪器）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10990509" cy="267765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产品：老人卡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解决问题：老人急救，防丢（定位）功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功能说明：紧急联系人信息，急救报警（并可通过卡上编号在医疗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系统上查询老人健康信息），定位，公交卡等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适应范围：老人及需要照看的其他人群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3478" y="3407728"/>
            <a:ext cx="3892550" cy="31407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其它应用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学生卡（跟踪器）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11711861" cy="224676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产品：学生卡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解决问题：防丢，并可作学生信息卡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功能说明：电子围栏，异常报警，学生卡的其它功能（饭卡，图书卡）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适应范围：九年义务教育阶段所有学生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3478" y="3407728"/>
            <a:ext cx="3892550" cy="31407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其它应用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冷链运输监测器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11711861" cy="310854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产品：冷链运输监测器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解决问题：用于疫苗运输等行业可监测疫苗运输过程中的状态，当影响</a:t>
            </a:r>
            <a:endParaRPr lang="en-US" altLang="zh-CN" sz="2800" b="1" dirty="0"/>
          </a:p>
          <a:p>
            <a:r>
              <a:rPr lang="zh-CN" altLang="en-US" sz="2800" b="1" dirty="0"/>
              <a:t>                     疫苗有效性的环境出现时，能及时报警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功能说明：温度及位置记录，异常情况时报警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适应范围：疫苗，药品等对环境温度敏感物品的</a:t>
            </a:r>
            <a:endParaRPr lang="en-US" altLang="zh-CN" sz="2800" b="1" dirty="0">
              <a:sym typeface="+mn-ea"/>
            </a:endParaRPr>
          </a:p>
          <a:p>
            <a:pPr algn="l"/>
            <a:r>
              <a:rPr lang="en-US" altLang="zh-CN" sz="2800" b="1" dirty="0">
                <a:sym typeface="+mn-ea"/>
              </a:rPr>
              <a:t>                      </a:t>
            </a:r>
            <a:r>
              <a:rPr lang="zh-CN" altLang="en-US" sz="2800" b="1" dirty="0">
                <a:sym typeface="+mn-ea"/>
              </a:rPr>
              <a:t>运输过程监测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pic>
        <p:nvPicPr>
          <p:cNvPr id="6148" name="Picture 4" descr="GPRSæ çº¿æ¸©åº¦è®°å½ä»ªGPRS-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534" y="2772310"/>
            <a:ext cx="22288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其它应用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车位共享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10629833" cy="224676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产品：车位锁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解决问题：停车难，把部分时段“空闲”车位最大限度利用起来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功能说明：远程发电子钥匙，蓝牙开锁与闭锁，防撞设计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</a:t>
            </a:r>
            <a:r>
              <a:rPr lang="en-US" altLang="zh-CN" sz="2800" b="1" dirty="0">
                <a:sym typeface="+mn-ea"/>
              </a:rPr>
              <a:t>CBD</a:t>
            </a:r>
            <a:r>
              <a:rPr lang="zh-CN" altLang="en-US" sz="2800" b="1" dirty="0">
                <a:sym typeface="+mn-ea"/>
              </a:rPr>
              <a:t>及核心城区停车位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sp>
        <p:nvSpPr>
          <p:cNvPr id="3" name="AutoShape 2" descr="âè½¦ä½éâçå¾çæç´¢ç»æ"/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172" name="Picture 4" descr="é¥æ§è½¦ä½é 00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94" y="3069754"/>
            <a:ext cx="38004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其它应用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捕鼠器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8465779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产品：捕鼠器，捕鼠笼，毒鼠屋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解决问题：捕到老鼠后及时上报，降低巡查工作量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功能说明：定位，捕鼠后上报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1390" y="2463514"/>
            <a:ext cx="3590476" cy="38952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其它应用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白蚁侦测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7744428" cy="267765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产品：白蚁监测终端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解决问题：白蚁防治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功能说明：检测到白蚁后报警等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</a:t>
            </a:r>
            <a:r>
              <a:rPr lang="zh-CN" altLang="en-US" sz="2800" b="1" dirty="0"/>
              <a:t>可广泛应用于住宅、古建、园林、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大坝水库等领域的白蚁预防与灭治工作。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5453" y="1329511"/>
            <a:ext cx="2869145" cy="495795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同侧圆角矩形 4"/>
          <p:cNvSpPr/>
          <p:nvPr/>
        </p:nvSpPr>
        <p:spPr>
          <a:xfrm>
            <a:off x="2926853" y="2002136"/>
            <a:ext cx="10585177" cy="3083842"/>
          </a:xfrm>
          <a:prstGeom prst="round2SameRect">
            <a:avLst/>
          </a:prstGeom>
          <a:solidFill>
            <a:srgbClr val="C00000">
              <a:alpha val="72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42878" y="3213770"/>
            <a:ext cx="7309653" cy="13347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5165" tIns="52583" rIns="105165" bIns="52583">
            <a:spAutoFit/>
          </a:bodyPr>
          <a:lstStyle/>
          <a:p>
            <a:pPr defTabSz="1087755">
              <a:defRPr/>
            </a:pPr>
            <a:r>
              <a:rPr altLang="zh-CN" sz="2000" b="1" dirty="0">
                <a:solidFill>
                  <a:schemeClr val="bg1"/>
                </a:solidFill>
              </a:rPr>
              <a:t>上海市徐汇区虹梅路1801号宏业大厦7楼</a:t>
            </a:r>
            <a:r>
              <a:rPr lang="en-US" altLang="zh-CN" sz="2000" b="1" dirty="0">
                <a:solidFill>
                  <a:schemeClr val="bg1"/>
                </a:solidFill>
              </a:rPr>
              <a:t>   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defTabSz="1087755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Verdana" panose="020B0604030504040204" pitchFamily="34" charset="0"/>
              </a:rPr>
              <a:t>电话</a:t>
            </a:r>
            <a:r>
              <a:rPr lang="fr-FR" sz="2000" b="1" dirty="0">
                <a:solidFill>
                  <a:schemeClr val="bg1"/>
                </a:solidFill>
                <a:latin typeface="Verdana" panose="020B0604030504040204" pitchFamily="34" charset="0"/>
              </a:rPr>
              <a:t>: +86-21-5108 6236  </a:t>
            </a:r>
            <a:endParaRPr lang="fr-FR" sz="2000" b="1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1087755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Verdana" panose="020B0604030504040204" pitchFamily="34" charset="0"/>
              </a:rPr>
              <a:t>邮件</a:t>
            </a:r>
            <a:r>
              <a:rPr lang="fr-FR" sz="2000" b="1" dirty="0">
                <a:solidFill>
                  <a:schemeClr val="bg1"/>
                </a:solidFill>
                <a:latin typeface="Verdana" panose="020B0604030504040204" pitchFamily="34" charset="0"/>
              </a:rPr>
              <a:t>: </a:t>
            </a:r>
            <a:r>
              <a:rPr lang="fr-FR" altLang="zh-CN" sz="2000" b="1" dirty="0">
                <a:solidFill>
                  <a:schemeClr val="bg1"/>
                </a:solidFill>
                <a:latin typeface="Verdana" panose="020B0604030504040204" pitchFamily="34" charset="0"/>
              </a:rPr>
              <a:t>info@quectel.com </a:t>
            </a:r>
            <a:r>
              <a:rPr lang="fr-FR" sz="2000" b="1" dirty="0">
                <a:solidFill>
                  <a:schemeClr val="bg1"/>
                </a:solidFill>
                <a:latin typeface="Verdana" panose="020B0604030504040204" pitchFamily="34" charset="0"/>
              </a:rPr>
              <a:t>   </a:t>
            </a:r>
            <a:endParaRPr lang="fr-FR" sz="2000" b="1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pPr defTabSz="1087755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Verdana" panose="020B0604030504040204" pitchFamily="34" charset="0"/>
              </a:rPr>
              <a:t>网址</a:t>
            </a:r>
            <a:r>
              <a:rPr lang="fr-FR" sz="2000" b="1" dirty="0">
                <a:solidFill>
                  <a:schemeClr val="bg1"/>
                </a:solidFill>
                <a:latin typeface="Verdana" panose="020B0604030504040204" pitchFamily="34" charset="0"/>
              </a:rPr>
              <a:t>: </a:t>
            </a:r>
            <a:r>
              <a:rPr lang="fr-FR" altLang="zh-CN" sz="2000" b="1" dirty="0">
                <a:solidFill>
                  <a:schemeClr val="bg1"/>
                </a:solidFill>
                <a:latin typeface="Verdana" panose="020B0604030504040204" pitchFamily="34" charset="0"/>
              </a:rPr>
              <a:t>www.quectel.com</a:t>
            </a:r>
            <a:endParaRPr lang="zh-CN" altLang="en-US" sz="20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标题 3"/>
          <p:cNvSpPr>
            <a:spLocks noGrp="1"/>
          </p:cNvSpPr>
          <p:nvPr/>
        </p:nvSpPr>
        <p:spPr bwMode="auto">
          <a:xfrm>
            <a:off x="3142878" y="2143910"/>
            <a:ext cx="4088598" cy="1143008"/>
          </a:xfrm>
          <a:prstGeom prst="rect">
            <a:avLst/>
          </a:prstGeom>
          <a:noFill/>
          <a:ln>
            <a:noFill/>
          </a:ln>
        </p:spPr>
        <p:txBody>
          <a:bodyPr lIns="105165" tIns="52583" rIns="105165" bIns="52583" anchor="ctr"/>
          <a:lstStyle>
            <a:lvl1pPr algn="r" defTabSz="1087120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1087120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defTabSz="1087120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defTabSz="1087120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defTabSz="1087120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525780" algn="l" defTabSz="1087755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051560" algn="l" defTabSz="1087755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577340" algn="l" defTabSz="1087755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103120" algn="l" defTabSz="1087755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946150">
              <a:spcBef>
                <a:spcPct val="50000"/>
              </a:spcBef>
              <a:defRPr/>
            </a:pPr>
            <a:r>
              <a:rPr lang="zh-CN" altLang="en-US" sz="4800" i="1" dirty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</a:rPr>
              <a:t>感  谢！</a:t>
            </a:r>
            <a:endParaRPr lang="en-US" altLang="zh-CN" sz="4800" i="1" dirty="0">
              <a:solidFill>
                <a:schemeClr val="bg1"/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Picture 2" descr="C:\Documents and Settings\Administrator\桌面\logo 透明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1604" y="429398"/>
            <a:ext cx="3178175" cy="671077"/>
          </a:xfrm>
          <a:prstGeom prst="rect">
            <a:avLst/>
          </a:prstGeom>
          <a:noFill/>
        </p:spPr>
      </p:pic>
      <p:pic>
        <p:nvPicPr>
          <p:cNvPr id="11" name="Picture 2" descr="F:\Quectel 社交平台\微信\微信二维码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90892" y="2715413"/>
            <a:ext cx="2162111" cy="2162111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9263558" y="2296585"/>
            <a:ext cx="2421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移远微信公众号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公共设施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路灯控制器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 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5530850" cy="43999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/>
              <a:t>产品：智慧路灯控制器</a:t>
            </a:r>
            <a:endParaRPr lang="zh-CN" altLang="en-US" sz="2800" b="1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/>
              <a:t>解决问题：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 </a:t>
            </a:r>
            <a:r>
              <a:rPr lang="en-US" altLang="zh-CN" sz="2800" b="1"/>
              <a:t>1.</a:t>
            </a:r>
            <a:r>
              <a:rPr lang="zh-CN" altLang="en-US" sz="2800" b="1"/>
              <a:t>管理问题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    上报路灯工作状态，可减少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    人员巡视成本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 </a:t>
            </a:r>
            <a:r>
              <a:rPr lang="en-US" altLang="zh-CN" sz="2800" b="1"/>
              <a:t>2.</a:t>
            </a:r>
            <a:r>
              <a:rPr lang="zh-CN" altLang="en-US" sz="2800" b="1"/>
              <a:t>节能：实现半夜灯，可省电</a:t>
            </a:r>
            <a:endParaRPr lang="zh-CN" altLang="en-US" sz="2800" b="1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/>
              <a:t>集成功能：远程监测，可手控</a:t>
            </a:r>
            <a:r>
              <a:rPr lang="en-US" altLang="zh-CN" sz="2800" b="1"/>
              <a:t>/</a:t>
            </a:r>
            <a:endParaRPr lang="en-US" altLang="zh-CN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 光控</a:t>
            </a:r>
            <a:r>
              <a:rPr lang="en-US" altLang="zh-CN" sz="2800" b="1"/>
              <a:t>/</a:t>
            </a:r>
            <a:r>
              <a:rPr lang="zh-CN" altLang="en-US" sz="2800" b="1"/>
              <a:t>钟控</a:t>
            </a:r>
            <a:endParaRPr lang="zh-CN" altLang="en-US" sz="2800" b="1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>
                <a:sym typeface="+mn-ea"/>
              </a:rPr>
              <a:t>适应范围：所有道路照明，城市</a:t>
            </a:r>
            <a:endParaRPr lang="zh-CN" altLang="en-US" sz="2800" b="1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>
                <a:sym typeface="+mn-ea"/>
              </a:rPr>
              <a:t>   景观照明</a:t>
            </a:r>
            <a:endParaRPr lang="zh-CN" altLang="en-US" sz="2800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2540" y="874395"/>
            <a:ext cx="5372100" cy="4422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90" y="5071745"/>
            <a:ext cx="1736090" cy="1736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00" y="1059815"/>
            <a:ext cx="7120890" cy="3371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310" y="4878705"/>
            <a:ext cx="2658110" cy="179514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公共设施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地磁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(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路边停车侦测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) 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5530850" cy="52622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/>
              <a:t>产品：无线地磁车位探测器</a:t>
            </a:r>
            <a:endParaRPr lang="zh-CN" altLang="en-US" sz="2800" b="1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/>
              <a:t>解决问题：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 </a:t>
            </a:r>
            <a:r>
              <a:rPr lang="en-US" altLang="zh-CN" sz="2800" b="1"/>
              <a:t>1.</a:t>
            </a:r>
            <a:r>
              <a:rPr lang="zh-CN" altLang="en-US" sz="2800" b="1"/>
              <a:t>管理问题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    上报路灯工作状态，可减少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    人员巡视成本</a:t>
            </a:r>
            <a:endParaRPr lang="zh-CN" altLang="en-US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 </a:t>
            </a:r>
            <a:r>
              <a:rPr lang="en-US" altLang="zh-CN" sz="2800" b="1"/>
              <a:t>2.</a:t>
            </a:r>
            <a:r>
              <a:rPr lang="zh-CN" altLang="en-US" sz="2800" b="1"/>
              <a:t>节能：实现半夜灯，可省电</a:t>
            </a:r>
            <a:endParaRPr lang="zh-CN" altLang="en-US" sz="2800" b="1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/>
              <a:t>集成功能：远程监测，可手控</a:t>
            </a:r>
            <a:r>
              <a:rPr lang="en-US" altLang="zh-CN" sz="2800" b="1"/>
              <a:t>/</a:t>
            </a:r>
            <a:endParaRPr lang="en-US" altLang="zh-CN" sz="2800" b="1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/>
              <a:t>    光控</a:t>
            </a:r>
            <a:r>
              <a:rPr lang="en-US" altLang="zh-CN" sz="2800" b="1"/>
              <a:t>/</a:t>
            </a:r>
            <a:r>
              <a:rPr lang="zh-CN" altLang="en-US" sz="2800" b="1"/>
              <a:t>钟控</a:t>
            </a:r>
            <a:endParaRPr lang="zh-CN" altLang="en-US" sz="2800" b="1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>
                <a:sym typeface="+mn-ea"/>
              </a:rPr>
              <a:t>适应范围：所有道路照明，城市</a:t>
            </a:r>
            <a:endParaRPr lang="zh-CN" altLang="en-US" sz="2800" b="1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>
                <a:sym typeface="+mn-ea"/>
              </a:rPr>
              <a:t>   景观照明</a:t>
            </a:r>
            <a:endParaRPr lang="zh-CN" altLang="en-US" sz="2800" b="1"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zh-CN" altLang="en-US" sz="2800" b="1">
                <a:sym typeface="+mn-ea"/>
              </a:rPr>
              <a:t>成功案例：深圳</a:t>
            </a:r>
            <a:r>
              <a:rPr lang="en-US" altLang="zh-CN" sz="2800" b="1">
                <a:sym typeface="+mn-ea"/>
              </a:rPr>
              <a:t>“</a:t>
            </a:r>
            <a:r>
              <a:rPr lang="zh-CN" altLang="en-US" sz="2800" b="1">
                <a:sym typeface="+mn-ea"/>
              </a:rPr>
              <a:t>宜停车</a:t>
            </a:r>
            <a:r>
              <a:rPr lang="en-US" altLang="zh-CN" sz="2800" b="1">
                <a:sym typeface="+mn-ea"/>
              </a:rPr>
              <a:t>”</a:t>
            </a:r>
            <a:endParaRPr lang="zh-CN" altLang="en-US" sz="2800" b="1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公共设施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井盖标签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 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5270995" cy="310854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产品：井盖标签</a:t>
            </a:r>
            <a:endParaRPr lang="zh-CN" altLang="en-US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解决问题：</a:t>
            </a:r>
            <a:endParaRPr lang="zh-CN" altLang="en-US" sz="2800" b="1" dirty="0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 dirty="0"/>
              <a:t>    防止井盖缺失导致的安全风险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功能说明：防拆报警</a:t>
            </a:r>
            <a:endParaRPr lang="en-US" altLang="zh-CN" sz="28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适应范围：所有地面井盖</a:t>
            </a:r>
            <a:endParaRPr lang="en-US" altLang="zh-CN" sz="2800" b="1" dirty="0"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pic>
        <p:nvPicPr>
          <p:cNvPr id="7" name="Picture 2" descr="C:\Users\Felix\Desktop\PPT\井盖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681238" y="969684"/>
            <a:ext cx="4922812" cy="32861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8022" y="4220003"/>
            <a:ext cx="2509243" cy="26044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公共设施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垃圾箱标签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 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6301725" cy="310854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产品：垃圾箱标签</a:t>
            </a:r>
            <a:endParaRPr lang="zh-CN" altLang="en-US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解决问题：</a:t>
            </a:r>
            <a:endParaRPr lang="zh-CN" altLang="en-US" sz="2800" b="1" dirty="0"/>
          </a:p>
          <a:p>
            <a:pPr marL="0" indent="0" algn="l">
              <a:buFont typeface="Wingdings" panose="05000000000000000000" charset="0"/>
              <a:buNone/>
            </a:pPr>
            <a:r>
              <a:rPr lang="zh-CN" altLang="en-US" sz="2800" b="1" dirty="0"/>
              <a:t>    垃圾箱满溢报警，节省运营成本</a:t>
            </a:r>
            <a:endParaRPr lang="en-US" altLang="zh-CN" sz="2800" b="1" dirty="0"/>
          </a:p>
          <a:p>
            <a:pPr marL="0" indent="0" algn="l">
              <a:buFont typeface="Wingdings" panose="05000000000000000000" charset="0"/>
              <a:buNone/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，提高城市服务水平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功能说明：满溢报警，压实（可选）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适应范围：所有垃圾箱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pic>
        <p:nvPicPr>
          <p:cNvPr id="1028" name="Picture 4" descr="https://www.yaozui.com/ckeditor_assets/images/2017/02/27/3044db65ae5d5a2be1f3bc96869e99eb.jpe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86" y="779998"/>
            <a:ext cx="4514793" cy="601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公共设施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环境监测（大气）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 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5941050" cy="42719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产品：环境监测设备</a:t>
            </a:r>
            <a:endParaRPr lang="zh-CN" altLang="en-US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解决问题：环境指标监测，为城市</a:t>
            </a:r>
            <a:endParaRPr lang="en-US" altLang="zh-CN" sz="2800" b="1" dirty="0"/>
          </a:p>
          <a:p>
            <a:pPr algn="l"/>
            <a:r>
              <a:rPr lang="en-US" altLang="zh-CN" sz="2800" b="1" dirty="0"/>
              <a:t>    </a:t>
            </a:r>
            <a:r>
              <a:rPr lang="zh-CN" altLang="en-US" sz="2800" b="1" dirty="0"/>
              <a:t>管理及联动提供数据支持</a:t>
            </a:r>
            <a:endParaRPr lang="en-US" altLang="zh-CN" sz="2800" b="1" dirty="0"/>
          </a:p>
          <a:p>
            <a:pPr marL="457200" lvl="0" indent="-457200" defTabSz="91440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ym typeface="+mn-ea"/>
              </a:rPr>
              <a:t>功能说明：</a:t>
            </a:r>
            <a:r>
              <a:rPr lang="zh-CN" altLang="en-US" sz="2800" b="1" dirty="0"/>
              <a:t>温湿度、风速风向、</a:t>
            </a:r>
            <a:endParaRPr lang="en-US" altLang="zh-CN" sz="2800" b="1" dirty="0"/>
          </a:p>
          <a:p>
            <a:pPr lvl="0" defTabSz="9144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zh-CN" sz="2800" b="1" dirty="0"/>
              <a:t>     PM2.5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PM10</a:t>
            </a:r>
            <a:r>
              <a:rPr lang="zh-CN" altLang="en-US" sz="2800" b="1" dirty="0"/>
              <a:t>、气压、雨量、</a:t>
            </a:r>
            <a:endParaRPr lang="en-US" altLang="zh-CN" sz="2800" b="1" dirty="0"/>
          </a:p>
          <a:p>
            <a:pPr lvl="0" defTabSz="9144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zh-CN" sz="2800" b="1" dirty="0"/>
              <a:t>     </a:t>
            </a:r>
            <a:r>
              <a:rPr lang="zh-CN" altLang="en-US" sz="2800" b="1" dirty="0"/>
              <a:t>辐射强度、噪声等</a:t>
            </a:r>
            <a:endParaRPr lang="en-US" altLang="zh-CN" sz="28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适应范围：主要城镇及市郊监测点</a:t>
            </a:r>
            <a:endParaRPr lang="en-US" altLang="zh-CN" sz="2800" b="1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zh-CN" sz="2800" b="1" dirty="0"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pic>
        <p:nvPicPr>
          <p:cNvPr id="7" name="Picture 2" descr="F:\比弦\01 方案文档\00-4 智慧空气监测解决方案\微信图片_20171124182540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655936" y="979200"/>
            <a:ext cx="3035374" cy="5396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公共设施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环境监测（水务）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 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7023076" cy="345325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产品：水质监测设备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解决问题：防止污水偷排、污水超标排放</a:t>
            </a:r>
            <a:endParaRPr lang="en-US" altLang="zh-CN" sz="2800" b="1" dirty="0"/>
          </a:p>
          <a:p>
            <a:r>
              <a:rPr lang="en-US" altLang="zh-CN" sz="2800" b="1" dirty="0"/>
              <a:t>   </a:t>
            </a:r>
            <a:r>
              <a:rPr lang="zh-CN" altLang="en-US" sz="2800" b="1" dirty="0"/>
              <a:t>等，及时发现并自动报警</a:t>
            </a:r>
            <a:endParaRPr lang="en-US" altLang="zh-CN" sz="2800" b="1" dirty="0"/>
          </a:p>
          <a:p>
            <a:pPr marL="457200" lvl="0" indent="-457200" defTabSz="91440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/>
              <a:t>功能说明：水位、浊度、</a:t>
            </a:r>
            <a:r>
              <a:rPr lang="en-US" altLang="zh-CN" sz="2800" b="1" dirty="0"/>
              <a:t>PH</a:t>
            </a:r>
            <a:r>
              <a:rPr lang="zh-CN" altLang="en-US" sz="2800" b="1" dirty="0"/>
              <a:t>值、</a:t>
            </a:r>
            <a:endParaRPr lang="en-US" altLang="zh-CN" sz="2800" b="1" dirty="0"/>
          </a:p>
          <a:p>
            <a:pPr lvl="0" defTabSz="9144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zh-CN" sz="2800" b="1" dirty="0"/>
              <a:t>	      </a:t>
            </a:r>
            <a:r>
              <a:rPr lang="zh-CN" altLang="en-US" sz="2800" b="1" dirty="0"/>
              <a:t>水质电导率、化学需氧量等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适应范围：主要河流（比如河长制覆盖</a:t>
            </a:r>
            <a:endParaRPr lang="en-US" altLang="zh-CN" sz="2800" b="1" dirty="0">
              <a:sym typeface="+mn-ea"/>
            </a:endParaRPr>
          </a:p>
          <a:p>
            <a:r>
              <a:rPr lang="en-US" altLang="zh-CN" sz="2800" b="1" dirty="0">
                <a:sym typeface="+mn-ea"/>
              </a:rPr>
              <a:t>                      </a:t>
            </a:r>
            <a:r>
              <a:rPr lang="zh-CN" altLang="en-US" sz="2800" b="1" dirty="0">
                <a:sym typeface="+mn-ea"/>
              </a:rPr>
              <a:t>范围）及工厂排污口</a:t>
            </a:r>
            <a:endParaRPr lang="en-US" altLang="zh-CN" sz="2800" b="1" dirty="0">
              <a:sym typeface="+mn-ea"/>
            </a:endParaRPr>
          </a:p>
          <a:p>
            <a:pPr marL="0" indent="0" algn="l">
              <a:buFont typeface="Wingdings" panose="05000000000000000000" charset="0"/>
              <a:buNone/>
            </a:pPr>
            <a:endParaRPr lang="zh-CN" altLang="en-US" sz="2800" b="1" dirty="0">
              <a:sym typeface="+mn-ea"/>
            </a:endParaRPr>
          </a:p>
        </p:txBody>
      </p:sp>
      <p:pic>
        <p:nvPicPr>
          <p:cNvPr id="8" name="Picture 2" descr="F:\比弦\01 方案文档\00-5 污水监测解决方案\微信图片_20171124181136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617625" y="1077334"/>
            <a:ext cx="3657600" cy="5443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 txBox="1"/>
          <p:nvPr/>
        </p:nvSpPr>
        <p:spPr bwMode="auto">
          <a:xfrm>
            <a:off x="594360" y="311150"/>
            <a:ext cx="9923145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/>
          <a:p>
            <a:pPr lvl="0" eaLnBrk="0" hangingPunct="0"/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公共设施</a:t>
            </a:r>
            <a:r>
              <a:rPr lang="en-US" altLang="zh-CN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-</a:t>
            </a:r>
            <a:r>
              <a:rPr lang="zh-CN" altLang="en-US" sz="3600" b="1" dirty="0">
                <a:latin typeface="微软雅黑" panose="020B0503020204020204" pitchFamily="82" charset="2"/>
                <a:ea typeface="微软雅黑" panose="020B0503020204020204" pitchFamily="82" charset="2"/>
                <a:cs typeface="+mj-cs"/>
              </a:rPr>
              <a:t>智能公交站牌</a:t>
            </a:r>
            <a:endParaRPr lang="en-US" altLang="zh-CN" sz="3600" b="1" dirty="0">
              <a:latin typeface="微软雅黑" panose="020B0503020204020204" pitchFamily="82" charset="2"/>
              <a:ea typeface="微软雅黑" panose="020B0503020204020204" pitchFamily="82" charset="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245" y="1411605"/>
            <a:ext cx="7023076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/>
              <a:t>产品：智能公交站牌</a:t>
            </a:r>
            <a:endParaRPr lang="zh-CN" altLang="en-US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解决问题：感知公交车位置</a:t>
            </a:r>
            <a:endParaRPr lang="en-US" altLang="zh-CN" sz="2800" b="1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800" b="1" dirty="0"/>
              <a:t>功能说明：显示公交车位置及天气等信息</a:t>
            </a:r>
            <a:endParaRPr lang="en-US" altLang="zh-CN" sz="2800" b="1" dirty="0"/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800" b="1" dirty="0">
                <a:sym typeface="+mn-ea"/>
              </a:rPr>
              <a:t>适应范围：公交系统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13314" name="Picture 2" descr="æ¥çæºå¾å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465" y="1643856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f7df5b0f-59bf-4a17-9f07-d127a27c36a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marL="342900" indent="-342900">
          <a:buFont typeface="Wingdings" panose="05000000000000000000" charset="0"/>
          <a:buChar char="Ø"/>
          <a:defRPr lang="zh-CN" altLang="en-US" sz="2800" b="1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2793</Words>
  <Application>WPS 演示</Application>
  <PresentationFormat>自定义</PresentationFormat>
  <Paragraphs>260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Wingdings</vt:lpstr>
      <vt:lpstr>Verdana</vt:lpstr>
      <vt:lpstr>黑体</vt:lpstr>
      <vt:lpstr>微软雅黑</vt:lpstr>
      <vt:lpstr>微软雅黑</vt:lpstr>
      <vt:lpstr>Arial Unicode MS</vt:lpstr>
      <vt:lpstr>Calibri</vt:lpstr>
      <vt:lpstr>Office 主题</vt:lpstr>
      <vt:lpstr> 智慧城市中物联网应用产品集锦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Robert</dc:creator>
  <cp:lastModifiedBy>WPS_1559620872</cp:lastModifiedBy>
  <cp:revision>2190</cp:revision>
  <dcterms:created xsi:type="dcterms:W3CDTF">2018-09-07T07:48:00Z</dcterms:created>
  <dcterms:modified xsi:type="dcterms:W3CDTF">2020-04-16T01:25:13Z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  <property fmtid="{D5CDD505-2E9C-101B-9397-08002B2CF9AE}" pid="3" name="KSORubyTemplateID">
    <vt:lpwstr>13</vt:lpwstr>
  </property>
</Properties>
</file>